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77" r:id="rId3"/>
    <p:sldId id="267" r:id="rId4"/>
    <p:sldId id="305" r:id="rId5"/>
    <p:sldId id="274" r:id="rId6"/>
    <p:sldId id="270" r:id="rId7"/>
    <p:sldId id="269" r:id="rId8"/>
    <p:sldId id="278" r:id="rId9"/>
    <p:sldId id="272" r:id="rId10"/>
    <p:sldId id="282" r:id="rId11"/>
    <p:sldId id="279" r:id="rId12"/>
    <p:sldId id="280" r:id="rId13"/>
    <p:sldId id="273" r:id="rId14"/>
    <p:sldId id="308" r:id="rId15"/>
    <p:sldId id="290" r:id="rId16"/>
    <p:sldId id="289" r:id="rId17"/>
    <p:sldId id="314" r:id="rId18"/>
    <p:sldId id="296" r:id="rId19"/>
    <p:sldId id="309" r:id="rId20"/>
    <p:sldId id="313" r:id="rId21"/>
    <p:sldId id="297" r:id="rId22"/>
    <p:sldId id="292" r:id="rId23"/>
    <p:sldId id="293" r:id="rId24"/>
    <p:sldId id="311" r:id="rId25"/>
    <p:sldId id="312" r:id="rId26"/>
    <p:sldId id="298" r:id="rId27"/>
    <p:sldId id="291" r:id="rId28"/>
    <p:sldId id="310" r:id="rId29"/>
    <p:sldId id="281" r:id="rId30"/>
    <p:sldId id="299" r:id="rId31"/>
    <p:sldId id="300" r:id="rId32"/>
    <p:sldId id="301" r:id="rId33"/>
    <p:sldId id="302" r:id="rId34"/>
    <p:sldId id="30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B62"/>
    <a:srgbClr val="47747D"/>
    <a:srgbClr val="4F818B"/>
    <a:srgbClr val="0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tung@gmail.com" TargetMode="External"/><Relationship Id="rId2" Type="http://schemas.openxmlformats.org/officeDocument/2006/relationships/hyperlink" Target="mailto:tung@dd.com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4585855" y="304800"/>
            <a:ext cx="3241963" cy="2424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71618"/>
            <a:ext cx="12192000" cy="2689169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Baskerville Old Face" pitchFamily="18" charset="0"/>
              </a:rPr>
              <a:t>Web-Based </a:t>
            </a:r>
            <a:r>
              <a:rPr lang="en-US" sz="5400" dirty="0" smtClean="0">
                <a:latin typeface="Baskerville Old Face" pitchFamily="18" charset="0"/>
              </a:rPr>
              <a:t>Ordering</a:t>
            </a:r>
            <a:r>
              <a:rPr lang="en-US" sz="5400" dirty="0">
                <a:latin typeface="Baskerville Old Face" pitchFamily="18" charset="0"/>
              </a:rPr>
              <a:t/>
            </a:r>
            <a:br>
              <a:rPr lang="en-US" sz="5400" dirty="0">
                <a:latin typeface="Baskerville Old Face" pitchFamily="18" charset="0"/>
              </a:rPr>
            </a:br>
            <a:r>
              <a:rPr lang="en-US" sz="5400" dirty="0" smtClean="0">
                <a:latin typeface="Baskerville Old Face" pitchFamily="18" charset="0"/>
              </a:rPr>
              <a:t>&amp; Ingredient estimating</a:t>
            </a:r>
            <a:br>
              <a:rPr lang="en-US" sz="5400" dirty="0" smtClean="0">
                <a:latin typeface="Baskerville Old Face" pitchFamily="18" charset="0"/>
              </a:rPr>
            </a:br>
            <a:r>
              <a:rPr lang="en-US" sz="5400" dirty="0" smtClean="0">
                <a:latin typeface="Baskerville Old Face" pitchFamily="18" charset="0"/>
              </a:rPr>
              <a:t>for </a:t>
            </a:r>
            <a:r>
              <a:rPr lang="en-US" sz="5400" dirty="0" smtClean="0">
                <a:latin typeface="Baskerville Old Face" pitchFamily="18" charset="0"/>
              </a:rPr>
              <a:t>bakery Manufacturer</a:t>
            </a:r>
            <a:endParaRPr lang="en-US" sz="5400" dirty="0"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00470"/>
            <a:ext cx="10210800" cy="1029506"/>
          </a:xfrm>
        </p:spPr>
        <p:txBody>
          <a:bodyPr>
            <a:normAutofit/>
          </a:bodyPr>
          <a:lstStyle/>
          <a:p>
            <a:r>
              <a:rPr lang="en-US" dirty="0" smtClean="0"/>
              <a:t>progress report I presentation</a:t>
            </a:r>
          </a:p>
          <a:p>
            <a:endParaRPr lang="en-US" dirty="0" smtClean="0"/>
          </a:p>
          <a:p>
            <a:r>
              <a:rPr lang="en-US" dirty="0" smtClean="0"/>
              <a:t>Wednesday 13 August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2959" y="6017800"/>
            <a:ext cx="5155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Miss. </a:t>
            </a:r>
            <a:r>
              <a:rPr lang="en-US" b="1" dirty="0" err="1" smtClean="0"/>
              <a:t>Nontra</a:t>
            </a:r>
            <a:r>
              <a:rPr lang="en-US" b="1" dirty="0" smtClean="0"/>
              <a:t> </a:t>
            </a:r>
            <a:r>
              <a:rPr lang="en-US" b="1" dirty="0" err="1" smtClean="0"/>
              <a:t>Mahachanont</a:t>
            </a:r>
            <a:r>
              <a:rPr lang="en-US" b="1" dirty="0" smtClean="0"/>
              <a:t>	542115026</a:t>
            </a:r>
            <a:endParaRPr lang="en-US" dirty="0" smtClean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Parinya</a:t>
            </a:r>
            <a:r>
              <a:rPr lang="en-US" b="1" dirty="0" smtClean="0"/>
              <a:t> </a:t>
            </a:r>
            <a:r>
              <a:rPr lang="en-US" b="1" dirty="0" err="1" smtClean="0"/>
              <a:t>Panyanak</a:t>
            </a:r>
            <a:r>
              <a:rPr lang="en-US" b="1" dirty="0" smtClean="0"/>
              <a:t>		542115034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085" y="488199"/>
            <a:ext cx="5805714" cy="64135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Change management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53521" y="3108950"/>
            <a:ext cx="2888819" cy="404339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Specify baseline version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68363" y="3424020"/>
            <a:ext cx="3632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Approving the change request</a:t>
            </a:r>
            <a:endParaRPr lang="en-US" sz="2000" dirty="0"/>
          </a:p>
        </p:txBody>
      </p:sp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8172" y="4853567"/>
            <a:ext cx="2047355" cy="1807698"/>
          </a:xfrm>
          <a:prstGeom prst="rect">
            <a:avLst/>
          </a:prstGeom>
          <a:noFill/>
        </p:spPr>
      </p:pic>
      <p:pic>
        <p:nvPicPr>
          <p:cNvPr id="21506" name="Picture 2" descr="It is expected that the deal will close by the end of October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459" y="1195756"/>
            <a:ext cx="2088466" cy="2094434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1123" y="1573452"/>
          <a:ext cx="4417563" cy="1302639"/>
        </p:xfrm>
        <a:graphic>
          <a:graphicData uri="http://schemas.openxmlformats.org/drawingml/2006/table">
            <a:tbl>
              <a:tblPr/>
              <a:tblGrid>
                <a:gridCol w="692463"/>
                <a:gridCol w="1962928"/>
                <a:gridCol w="1762172"/>
              </a:tblGrid>
              <a:tr h="356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7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Project 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2670519" y="5692196"/>
            <a:ext cx="29987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 smtClean="0">
                <a:latin typeface="+mj-lt"/>
                <a:ea typeface="Calibri" pitchFamily="34" charset="0"/>
                <a:cs typeface="Times New Roman" pitchFamily="18" charset="0"/>
              </a:rPr>
              <a:t>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equirement traceability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64227" y="3945248"/>
          <a:ext cx="3616037" cy="1704340"/>
        </p:xfrm>
        <a:graphic>
          <a:graphicData uri="http://schemas.openxmlformats.org/drawingml/2006/table">
            <a:tbl>
              <a:tblPr/>
              <a:tblGrid>
                <a:gridCol w="1219810"/>
                <a:gridCol w="393071"/>
                <a:gridCol w="392148"/>
                <a:gridCol w="392148"/>
                <a:gridCol w="392148"/>
                <a:gridCol w="393071"/>
                <a:gridCol w="433641"/>
              </a:tblGrid>
              <a:tr h="106588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1" dirty="0" smtClean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- 01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- 02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260220" y="3954939"/>
            <a:ext cx="1250918" cy="1070962"/>
          </a:xfrm>
          <a:prstGeom prst="line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uild="p"/>
      <p:bldP spid="7" grpId="1"/>
      <p:bldP spid="2150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7" y="6202136"/>
            <a:ext cx="10028041" cy="64135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Software configuration item table</a:t>
            </a:r>
            <a:endParaRPr lang="en-US" sz="4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703599" y="188686"/>
          <a:ext cx="10733650" cy="5916571"/>
        </p:xfrm>
        <a:graphic>
          <a:graphicData uri="http://schemas.openxmlformats.org/drawingml/2006/table">
            <a:tbl>
              <a:tblPr/>
              <a:tblGrid>
                <a:gridCol w="716852"/>
                <a:gridCol w="1400471"/>
                <a:gridCol w="2965429"/>
                <a:gridCol w="960440"/>
                <a:gridCol w="1366686"/>
                <a:gridCol w="1730791"/>
                <a:gridCol w="1592981"/>
              </a:tblGrid>
              <a:tr h="563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Type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Owner (Role)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Repository (Path)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6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Project Proposal_V.1.4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Project\Project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PMP_V.1.0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Project\PMP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SRS_V.1.0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 err="1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Project\SRS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SDD_V.1.0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 err="1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Project\SDD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Test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Test Plan_V.1.0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Project\Test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TR_V.1.0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4173" y="465571"/>
            <a:ext cx="4644571" cy="749105"/>
          </a:xfrm>
        </p:spPr>
        <p:txBody>
          <a:bodyPr>
            <a:noAutofit/>
          </a:bodyPr>
          <a:lstStyle/>
          <a:p>
            <a:r>
              <a:rPr lang="en-US" sz="4000" dirty="0" smtClean="0"/>
              <a:t>repository tool</a:t>
            </a:r>
            <a:endParaRPr lang="en-US" sz="4000" dirty="0"/>
          </a:p>
        </p:txBody>
      </p:sp>
      <p:pic>
        <p:nvPicPr>
          <p:cNvPr id="19458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/>
          <a:srcRect l="7778" t="8595" r="8904" b="5544"/>
          <a:stretch>
            <a:fillRect/>
          </a:stretch>
        </p:blipFill>
        <p:spPr bwMode="auto">
          <a:xfrm>
            <a:off x="626352" y="1519756"/>
            <a:ext cx="3685735" cy="3798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5219" y="492369"/>
            <a:ext cx="6935372" cy="563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07995" y="6117769"/>
            <a:ext cx="101345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requirement specification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02821" y="911842"/>
            <a:ext cx="7899121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Report I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8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Analyze Requirement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Requirement Specification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6 User Requirement Specification (URS)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37 System Requirement Specification (SRS)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11 Activity Diagram (AD)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6457" y="4640038"/>
            <a:ext cx="1901370" cy="190137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C:\Users\VAiO\Desktop\Use Case Diagram Wholesaler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4800" y="87084"/>
            <a:ext cx="9202053" cy="6676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14834" y="3868448"/>
            <a:ext cx="1725152" cy="1077218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3200" dirty="0" smtClean="0"/>
              <a:t>Use Case</a:t>
            </a:r>
          </a:p>
          <a:p>
            <a:r>
              <a:rPr lang="en-US" sz="3200" dirty="0" smtClean="0"/>
              <a:t>Scenario</a:t>
            </a:r>
            <a:endParaRPr lang="th-TH" sz="32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75772" y="1146622"/>
            <a:ext cx="3599543" cy="124822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274320" lvl="0" indent="-22860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4000" b="1" dirty="0" smtClean="0">
                <a:solidFill>
                  <a:schemeClr val="accent1"/>
                </a:solidFill>
              </a:rPr>
              <a:t>Requirement Analysis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8173" y="586151"/>
            <a:ext cx="5285197" cy="5450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URS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95087" y="1548563"/>
            <a:ext cx="11001828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thaiDist"/>
            <a:r>
              <a:rPr lang="en-US" b="1" dirty="0" smtClean="0"/>
              <a:t>URS-01: </a:t>
            </a:r>
            <a:r>
              <a:rPr lang="en-US" dirty="0" smtClean="0"/>
              <a:t>Admin can register to activate member to access the application by create new member 	information; username, password, first name, last name, phone number, address, user type and 	profile picture into database.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310" y="2828398"/>
            <a:ext cx="112412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/>
            <a:r>
              <a:rPr lang="en-US" b="1" dirty="0" smtClean="0"/>
              <a:t>SRS-01: </a:t>
            </a:r>
            <a:r>
              <a:rPr lang="en-US" dirty="0" smtClean="0"/>
              <a:t>The system can connect to the database</a:t>
            </a:r>
            <a:r>
              <a:rPr lang="en-US" b="1" dirty="0" smtClean="0"/>
              <a:t>.</a:t>
            </a:r>
            <a:endParaRPr lang="en-US" dirty="0" smtClean="0"/>
          </a:p>
          <a:p>
            <a:pPr algn="thaiDist"/>
            <a:r>
              <a:rPr lang="en-US" b="1" dirty="0" smtClean="0"/>
              <a:t>SRS-02: </a:t>
            </a:r>
            <a:r>
              <a:rPr lang="en-US" dirty="0" smtClean="0"/>
              <a:t>The system shall provide a link for register new member 	information within member management page 	interface.</a:t>
            </a:r>
          </a:p>
          <a:p>
            <a:pPr algn="thaiDist"/>
            <a:r>
              <a:rPr lang="en-US" b="1" dirty="0" smtClean="0"/>
              <a:t>SRS-03:</a:t>
            </a:r>
            <a:r>
              <a:rPr lang="en-US" dirty="0" smtClean="0"/>
              <a:t> The system shall provide a registration form within a creating new member page interface to admin 	input member information.</a:t>
            </a:r>
          </a:p>
          <a:p>
            <a:pPr algn="thaiDist"/>
            <a:r>
              <a:rPr lang="en-US" b="1" dirty="0" smtClean="0"/>
              <a:t>SRS-04:</a:t>
            </a:r>
            <a:r>
              <a:rPr lang="en-US" dirty="0" smtClean="0"/>
              <a:t> The system shall provide service for validation input information.</a:t>
            </a:r>
          </a:p>
          <a:p>
            <a:pPr algn="thaiDist"/>
            <a:r>
              <a:rPr lang="en-US" b="1" dirty="0" smtClean="0"/>
              <a:t>SRS-05:</a:t>
            </a:r>
            <a:r>
              <a:rPr lang="en-US" dirty="0" smtClean="0"/>
              <a:t> The system shall provide notification to display a message after submitting a registration form.</a:t>
            </a:r>
          </a:p>
          <a:p>
            <a:pPr algn="thaiDist"/>
            <a:r>
              <a:rPr lang="en-US" b="1" dirty="0" smtClean="0"/>
              <a:t>SRS-06:</a:t>
            </a:r>
            <a:r>
              <a:rPr lang="en-US" dirty="0" smtClean="0"/>
              <a:t> The system shall provide service to store information into the database. </a:t>
            </a:r>
          </a:p>
          <a:p>
            <a:pPr algn="thaiDist"/>
            <a:r>
              <a:rPr lang="en-US" b="1" dirty="0" smtClean="0"/>
              <a:t>SRS-07:</a:t>
            </a:r>
            <a:r>
              <a:rPr lang="en-US" dirty="0" smtClean="0"/>
              <a:t> The system shall provide a user interface to display the new member information.</a:t>
            </a:r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547429" y="5987143"/>
            <a:ext cx="301897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</a:rPr>
              <a:t>Admin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7428" y="4915808"/>
            <a:ext cx="1814285" cy="1814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8080"/>
              </p:ext>
            </p:extLst>
          </p:nvPr>
        </p:nvGraphicFramePr>
        <p:xfrm>
          <a:off x="2044700" y="-2"/>
          <a:ext cx="8369300" cy="6873242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353696"/>
                <a:gridCol w="6015604"/>
              </a:tblGrid>
              <a:tr h="18335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017270" algn="r"/>
                        </a:tabLst>
                      </a:pPr>
                      <a:r>
                        <a:rPr lang="en-US" sz="1200" dirty="0">
                          <a:effectLst/>
                        </a:rPr>
                        <a:t>Use Case ID: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UC – 01</a:t>
                      </a:r>
                      <a:endParaRPr lang="en-US" sz="120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18335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Use Case Name: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Registration member</a:t>
                      </a:r>
                      <a:endParaRPr lang="en-US" sz="120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18335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Actors: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</a:t>
                      </a:r>
                      <a:endParaRPr lang="en-US" sz="1200" dirty="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23266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Short Description: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This use case allows admin can activate member by register them to the website. </a:t>
                      </a:r>
                      <a:endParaRPr lang="en-US" sz="1200" dirty="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183353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Preconditions: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 have login to the website.</a:t>
                      </a:r>
                      <a:endParaRPr lang="en-US" sz="1200" dirty="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25520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Post conditions: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Member will use username and password to login to the website.</a:t>
                      </a:r>
                      <a:endParaRPr lang="en-US" sz="1200" dirty="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  <a:tr h="270947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Normal Flow: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1. Request a registration link within member management page.</a:t>
                      </a:r>
                    </a:p>
                    <a:p>
                      <a:pPr marL="201295" indent="-20129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 Input username, password, first name, last name, phone number, address, user type and profile picture into registration form.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3. Click “Submit” button.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4. System shall checks validation from input information.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5. System shall display successful of registration to user.</a:t>
                      </a:r>
                    </a:p>
                    <a:p>
                      <a:pPr marL="201295" indent="-201295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6. System shall collect information of registration to the database. (username, password, first name, last name, phone number, address, user type and profile picture)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7. System shall display new member information to user.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</a:tr>
              <a:tr h="2522257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Alternative and Exceptional: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9196" marR="39196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3a. In step 3 of the normal flow.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If the input invalid type of information.</a:t>
                      </a:r>
                    </a:p>
                    <a:p>
                      <a:pPr marL="291465" indent="-291465"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     3.1 System displays the error message to user.</a:t>
                      </a:r>
                    </a:p>
                    <a:p>
                      <a:pPr marL="291465" indent="-291465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     3.2 System shall request the command from user input again.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3b. In step 3 of the normal flow.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If the input valid type of information.</a:t>
                      </a:r>
                    </a:p>
                    <a:p>
                      <a:pPr marL="291465" indent="-9017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3.1 Use case resumes on step 5 of normal flow.    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3c. In step 3 of the normal flow. 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If the input information is duplicate.</a:t>
                      </a:r>
                    </a:p>
                    <a:p>
                      <a:pPr indent="201295"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3.1 System displays the error message to user.</a:t>
                      </a:r>
                    </a:p>
                    <a:p>
                      <a:pPr marL="291465" indent="-90170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3.2 System shall request the command from user input again.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3d. In step 3 of the normal flow. </a:t>
                      </a:r>
                    </a:p>
                    <a:p>
                      <a:pPr>
                        <a:spcAft>
                          <a:spcPts val="0"/>
                        </a:spcAft>
                        <a:tabLst>
                          <a:tab pos="274320" algn="l"/>
                        </a:tabLst>
                      </a:pPr>
                      <a:r>
                        <a:rPr lang="en-US" sz="1200" dirty="0">
                          <a:effectLst/>
                        </a:rPr>
                        <a:t>If the input information is not duplicate.</a:t>
                      </a:r>
                    </a:p>
                    <a:p>
                      <a:pPr marL="201930">
                        <a:spcAft>
                          <a:spcPts val="0"/>
                        </a:spcAft>
                        <a:tabLst>
                          <a:tab pos="111760" algn="l"/>
                        </a:tabLst>
                      </a:pPr>
                      <a:r>
                        <a:rPr lang="en-US" sz="1200" dirty="0">
                          <a:effectLst/>
                        </a:rPr>
                        <a:t>3.1 Use case resumes on step 5 of normal flow.</a:t>
                      </a:r>
                      <a:endParaRPr lang="en-US" sz="1200" dirty="0">
                        <a:solidFill>
                          <a:srgbClr val="5F5F5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196" marR="39196" marT="0" marB="0"/>
                </a:tc>
              </a:tr>
            </a:tbl>
          </a:graphicData>
        </a:graphic>
      </p:graphicFrame>
      <p:sp>
        <p:nvSpPr>
          <p:cNvPr id="5" name="Text Placeholder 3"/>
          <p:cNvSpPr txBox="1">
            <a:spLocks/>
          </p:cNvSpPr>
          <p:nvPr/>
        </p:nvSpPr>
        <p:spPr>
          <a:xfrm>
            <a:off x="249382" y="2124522"/>
            <a:ext cx="3599543" cy="124822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274320" lvl="0" indent="-22860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4000" b="1" dirty="0" smtClean="0">
                <a:solidFill>
                  <a:schemeClr val="accent1"/>
                </a:solidFill>
              </a:rPr>
              <a:t>Use Case Description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05591" y="4969631"/>
            <a:ext cx="2471493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 smtClean="0"/>
              <a:t>UC</a:t>
            </a:r>
            <a:r>
              <a:rPr lang="en-GB" b="1" dirty="0" smtClean="0"/>
              <a:t>-01</a:t>
            </a:r>
            <a:endParaRPr lang="en-GB" b="1" dirty="0" smtClean="0"/>
          </a:p>
          <a:p>
            <a:pPr algn="ctr"/>
            <a:endParaRPr lang="en-GB" b="1" dirty="0" smtClean="0"/>
          </a:p>
          <a:p>
            <a:pPr algn="ctr"/>
            <a:r>
              <a:rPr lang="en-GB" dirty="0"/>
              <a:t>R</a:t>
            </a:r>
            <a:r>
              <a:rPr lang="en-GB" dirty="0" smtClean="0"/>
              <a:t>egistration member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56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124" y="929390"/>
            <a:ext cx="3885068" cy="185259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activity</a:t>
            </a:r>
            <a:br>
              <a:rPr lang="en-US" sz="4000" dirty="0" smtClean="0"/>
            </a:br>
            <a:r>
              <a:rPr lang="en-US" sz="4000" dirty="0" smtClean="0"/>
              <a:t>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8782791" y="3319832"/>
            <a:ext cx="2471493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 smtClean="0"/>
              <a:t>AD-01</a:t>
            </a:r>
          </a:p>
          <a:p>
            <a:pPr algn="ctr"/>
            <a:endParaRPr lang="en-GB" b="1" dirty="0" smtClean="0"/>
          </a:p>
          <a:p>
            <a:pPr algn="ctr"/>
            <a:r>
              <a:rPr lang="en-GB" dirty="0" smtClean="0"/>
              <a:t>Admin registration to active member</a:t>
            </a:r>
            <a:endParaRPr lang="en-US" dirty="0"/>
          </a:p>
        </p:txBody>
      </p:sp>
      <p:pic>
        <p:nvPicPr>
          <p:cNvPr id="32" name="Picture 31" descr="C:\Users\VAiO\Desktop\AD-01 Registration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872" y="179881"/>
            <a:ext cx="7279985" cy="648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Subtitle 2"/>
          <p:cNvSpPr txBox="1">
            <a:spLocks/>
          </p:cNvSpPr>
          <p:nvPr/>
        </p:nvSpPr>
        <p:spPr>
          <a:xfrm>
            <a:off x="7881258" y="5987143"/>
            <a:ext cx="261257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</a:rPr>
              <a:t>Admin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32571" y="4898571"/>
            <a:ext cx="1886859" cy="1886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783538" y="6088746"/>
            <a:ext cx="47363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design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173793" y="795728"/>
            <a:ext cx="7017696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Report I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Class Diagram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Design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10 Sequence Diagram (SD)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3 Database Design(DB)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15 User Interface Design (UI)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945" y="4542972"/>
            <a:ext cx="2460803" cy="246080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fbcdn-sphotos-h-a.akamaihd.net/hphotos-ak-xpf1/v/t35.0-12/10588460_759571260752402_1923568758_o.jpg?oh=a43b1e8f594f67760715051d5a764717&amp;oe=53EB0510&amp;__gda__=1407895680_64ee746a5421ed5d10505110d39ac044"/>
          <p:cNvPicPr>
            <a:picLocks noChangeAspect="1" noChangeArrowheads="1"/>
          </p:cNvPicPr>
          <p:nvPr/>
        </p:nvPicPr>
        <p:blipFill>
          <a:blip r:embed="rId2"/>
          <a:srcRect l="1653" t="9091" r="2166" b="4759"/>
          <a:stretch>
            <a:fillRect/>
          </a:stretch>
        </p:blipFill>
        <p:spPr bwMode="auto">
          <a:xfrm>
            <a:off x="315426" y="1347532"/>
            <a:ext cx="11527646" cy="4680284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07728" y="385007"/>
            <a:ext cx="9014896" cy="709584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 class diagram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81" y="632034"/>
            <a:ext cx="1822862" cy="71350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313" y="1669143"/>
            <a:ext cx="10203543" cy="4659467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System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Project Status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Work list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Project Management Plan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Requirement Specification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Design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Implement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Testing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Traceability Record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Demo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Problems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Next Progress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Q &amp; 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5330" y="4838394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" b="9975"/>
          <a:stretch>
            <a:fillRect/>
          </a:stretch>
        </p:blipFill>
        <p:spPr bwMode="auto">
          <a:xfrm>
            <a:off x="2322286" y="174171"/>
            <a:ext cx="9608457" cy="60089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6116" y="2104554"/>
            <a:ext cx="3759200" cy="17852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sequence diagram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0741" y="5196112"/>
            <a:ext cx="4571999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 smtClean="0"/>
              <a:t>S</a:t>
            </a:r>
            <a:r>
              <a:rPr lang="en-GB" sz="2400" b="1" dirty="0" smtClean="0"/>
              <a:t>D-08: Admin can edit bakery 	product</a:t>
            </a:r>
            <a:r>
              <a:rPr lang="en-US" sz="2400" b="1" dirty="0" smtClean="0"/>
              <a:t> information.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32975" y="304799"/>
            <a:ext cx="7990115" cy="601024"/>
          </a:xfrm>
        </p:spPr>
        <p:txBody>
          <a:bodyPr>
            <a:noAutofit/>
          </a:bodyPr>
          <a:lstStyle/>
          <a:p>
            <a:r>
              <a:rPr lang="en-US" sz="4000" dirty="0" smtClean="0"/>
              <a:t>Example for database design</a:t>
            </a:r>
            <a:endParaRPr lang="en-US" sz="4000" dirty="0"/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8636002" y="2902408"/>
            <a:ext cx="2641602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DB-01: Product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132104" y="1001488"/>
          <a:ext cx="6763666" cy="5047488"/>
        </p:xfrm>
        <a:graphic>
          <a:graphicData uri="http://schemas.openxmlformats.org/drawingml/2006/table">
            <a:tbl>
              <a:tblPr/>
              <a:tblGrid>
                <a:gridCol w="1737588"/>
                <a:gridCol w="1785154"/>
                <a:gridCol w="3240924"/>
              </a:tblGrid>
              <a:tr h="4447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b="1" dirty="0">
                          <a:latin typeface="Times New Roman"/>
                          <a:ea typeface="Calibri"/>
                          <a:cs typeface="Cordia New"/>
                        </a:rPr>
                        <a:t>Field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b="1">
                          <a:latin typeface="Times New Roman"/>
                          <a:ea typeface="Calibri"/>
                          <a:cs typeface="Cordia New"/>
                        </a:rPr>
                        <a:t>Type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b="1" dirty="0">
                          <a:latin typeface="Times New Roman"/>
                          <a:ea typeface="Calibri"/>
                          <a:cs typeface="Cordia New"/>
                        </a:rPr>
                        <a:t>Extra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288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u="sng">
                          <a:latin typeface="Times New Roman"/>
                          <a:ea typeface="Calibri"/>
                          <a:cs typeface="Cordia New"/>
                        </a:rPr>
                        <a:t>id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Int(32)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- Primary Key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- Auto Incremental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6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name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String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6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price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Double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6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category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String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6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picture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String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96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info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>
                          <a:latin typeface="Times New Roman"/>
                          <a:ea typeface="Calibri"/>
                          <a:cs typeface="Cordia New"/>
                        </a:rPr>
                        <a:t>String</a:t>
                      </a:r>
                      <a:endParaRPr lang="en-US" sz="3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3200" dirty="0">
                          <a:latin typeface="Times New Roman"/>
                          <a:ea typeface="Calibri"/>
                          <a:cs typeface="Cordia New"/>
                        </a:rPr>
                        <a:t>- Not Null</a:t>
                      </a:r>
                      <a:endParaRPr lang="en-US" sz="3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37486" y="4814143"/>
            <a:ext cx="2525485" cy="2525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02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9174" y="171204"/>
            <a:ext cx="8096026" cy="6270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Example for user interface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 l="20187" t="21435" r="3221" b="7122"/>
          <a:stretch>
            <a:fillRect/>
          </a:stretch>
        </p:blipFill>
        <p:spPr>
          <a:xfrm>
            <a:off x="740236" y="1016000"/>
            <a:ext cx="9913257" cy="5667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760660" y="5979884"/>
            <a:ext cx="6894285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 smtClean="0"/>
              <a:t>UI</a:t>
            </a:r>
            <a:r>
              <a:rPr lang="en-US" sz="2800" b="1" dirty="0" smtClean="0"/>
              <a:t>-12: Bakery product management page</a:t>
            </a:r>
            <a:endParaRPr lang="th-TH" sz="2800" b="1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830267" y="6074232"/>
            <a:ext cx="618308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implement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17335" y="779866"/>
            <a:ext cx="7017696" cy="4718557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Report I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Developing Tools</a:t>
            </a:r>
          </a:p>
          <a:p>
            <a:pPr marL="901700" lvl="1" indent="-17938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2400" dirty="0" smtClean="0"/>
              <a:t>Visual Studio 2012</a:t>
            </a:r>
          </a:p>
          <a:p>
            <a:pPr marL="901700" lvl="1" indent="-17938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/>
            </a:pPr>
            <a:r>
              <a:rPr lang="en-US" sz="2400" dirty="0" smtClean="0"/>
              <a:t>SQL Server Management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 software comply with SRS &amp; SDD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Member Management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Product Management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522286" y="6059718"/>
            <a:ext cx="51137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testing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46364" y="1231153"/>
            <a:ext cx="7017696" cy="2963473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Report I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Test Plan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Test Plan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Test Record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44563" y="522738"/>
            <a:ext cx="7975208" cy="6928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unit </a:t>
            </a: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test case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201" y="1305515"/>
            <a:ext cx="9144000" cy="1931171"/>
          </a:xfrm>
          <a:prstGeom prst="rect">
            <a:avLst/>
          </a:prstGeom>
        </p:spPr>
        <p:txBody>
          <a:bodyPr/>
          <a:lstStyle/>
          <a:p>
            <a:r>
              <a:rPr lang="en-GB" sz="2400" b="1" dirty="0" smtClean="0"/>
              <a:t>Class: </a:t>
            </a:r>
            <a:r>
              <a:rPr lang="en-US" sz="2400" dirty="0" err="1" smtClean="0"/>
              <a:t>ProductController</a:t>
            </a:r>
            <a:endParaRPr lang="en-US" sz="2400" dirty="0" smtClean="0"/>
          </a:p>
          <a:p>
            <a:r>
              <a:rPr lang="en-US" sz="2400" b="1" dirty="0" smtClean="0"/>
              <a:t>Unit Test Case-18 (UTC-18): </a:t>
            </a:r>
            <a:r>
              <a:rPr lang="en-US" sz="2400" dirty="0" smtClean="0"/>
              <a:t>public </a:t>
            </a:r>
            <a:r>
              <a:rPr lang="en-US" sz="2400" dirty="0" err="1" smtClean="0"/>
              <a:t>ActionResultDelete</a:t>
            </a:r>
            <a:r>
              <a:rPr lang="en-US" sz="2400" dirty="0" smtClean="0"/>
              <a:t> (</a:t>
            </a:r>
            <a:r>
              <a:rPr lang="en-US" sz="2400" dirty="0" err="1" smtClean="0"/>
              <a:t>int</a:t>
            </a:r>
            <a:r>
              <a:rPr lang="en-US" sz="2400" dirty="0" smtClean="0"/>
              <a:t> id = 0)</a:t>
            </a:r>
          </a:p>
          <a:p>
            <a:r>
              <a:rPr lang="en-US" sz="2400" b="1" dirty="0" smtClean="0"/>
              <a:t>Description: </a:t>
            </a:r>
            <a:r>
              <a:rPr lang="en-US" sz="2400" dirty="0" smtClean="0"/>
              <a:t>This case used to check Delete (</a:t>
            </a:r>
            <a:r>
              <a:rPr lang="en-US" sz="2400" dirty="0" err="1" smtClean="0"/>
              <a:t>int</a:t>
            </a:r>
            <a:r>
              <a:rPr lang="en-US" sz="2400" dirty="0" smtClean="0"/>
              <a:t> id = 0) method that 		can return correct page.</a:t>
            </a:r>
          </a:p>
          <a:p>
            <a:r>
              <a:rPr lang="en-US" sz="2400" b="1" dirty="0" smtClean="0"/>
              <a:t>Test Cases:</a:t>
            </a:r>
            <a:endParaRPr lang="en-US" sz="24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28915" y="3378362"/>
          <a:ext cx="10435771" cy="2453640"/>
        </p:xfrm>
        <a:graphic>
          <a:graphicData uri="http://schemas.openxmlformats.org/drawingml/2006/table">
            <a:tbl>
              <a:tblPr/>
              <a:tblGrid>
                <a:gridCol w="551543"/>
                <a:gridCol w="3416395"/>
                <a:gridCol w="1463748"/>
                <a:gridCol w="5004085"/>
              </a:tblGrid>
              <a:tr h="235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58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delete page of product that is selected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{id == 2}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return View ("Delete",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Angsana New"/>
                        </a:rPr>
                        <a:t>{Name == “Longgang cake”, Price == 50, Category == cake ,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Angsana New"/>
                        </a:rPr>
                        <a:t>Picture == \\UploadImages\\2images (4).jpg}</a:t>
                      </a: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);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4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delete page of product that is not selected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{id == 500}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</a:t>
                      </a:r>
                      <a:r>
                        <a:rPr lang="en-US" sz="2000" dirty="0" err="1">
                          <a:latin typeface="Times New Roman"/>
                          <a:ea typeface="Calibri"/>
                          <a:cs typeface="Cordia New"/>
                        </a:rPr>
                        <a:t>HttpNotFound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();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8056" y="5051897"/>
            <a:ext cx="1756229" cy="155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416" y="4504565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812800" y="1892697"/>
          <a:ext cx="10522857" cy="2453640"/>
        </p:xfrm>
        <a:graphic>
          <a:graphicData uri="http://schemas.openxmlformats.org/drawingml/2006/table">
            <a:tbl>
              <a:tblPr/>
              <a:tblGrid>
                <a:gridCol w="522514"/>
                <a:gridCol w="4513943"/>
                <a:gridCol w="4368800"/>
                <a:gridCol w="1117600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Actual output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View ("Delete",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{Name == “</a:t>
                      </a:r>
                      <a:r>
                        <a:rPr lang="en-US" sz="2000" dirty="0" err="1">
                          <a:latin typeface="Times New Roman"/>
                          <a:ea typeface="Calibri"/>
                          <a:cs typeface="Angsana New"/>
                        </a:rPr>
                        <a:t>Longgang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 cake</a:t>
                      </a: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”,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Price 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== 50, Category == cake ,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Picture == \\UploadImages\\</a:t>
                      </a: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2images</a:t>
                      </a:r>
                      <a:r>
                        <a:rPr lang="en-US" sz="2000" baseline="0" dirty="0" smtClean="0">
                          <a:latin typeface="Times New Roman"/>
                          <a:ea typeface="Calibri"/>
                          <a:cs typeface="Angsana New"/>
                        </a:rPr>
                        <a:t> </a:t>
                      </a: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(4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).jpg}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);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View ("Delete",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{Name == “</a:t>
                      </a:r>
                      <a:r>
                        <a:rPr lang="en-US" sz="2000" dirty="0" err="1">
                          <a:latin typeface="Times New Roman"/>
                          <a:ea typeface="Calibri"/>
                          <a:cs typeface="Angsana New"/>
                        </a:rPr>
                        <a:t>Longgang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 cake</a:t>
                      </a: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”,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Angsana New"/>
                        </a:rPr>
                        <a:t>Price 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== 50, Category == cake ,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Angsana New"/>
                        </a:rPr>
                        <a:t>Picture == \\UploadImages\\2images (4).jpg}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);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return HttpNotFound ();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return </a:t>
                      </a:r>
                      <a:r>
                        <a:rPr lang="en-US" sz="2000" dirty="0" err="1">
                          <a:latin typeface="Times New Roman"/>
                          <a:ea typeface="Calibri"/>
                          <a:cs typeface="Cordia New"/>
                        </a:rPr>
                        <a:t>HttpNotFound</a:t>
                      </a: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 ();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1444562" y="522738"/>
            <a:ext cx="8626537" cy="6928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unit Test Record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334" y="551766"/>
            <a:ext cx="9601200" cy="6928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for system testing</a:t>
            </a:r>
            <a:endParaRPr lang="en-US" sz="4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8914" y="1567543"/>
            <a:ext cx="10638972" cy="4339326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 smtClean="0"/>
              <a:t>System Test Case-02 (STC-02): </a:t>
            </a:r>
            <a:r>
              <a:rPr lang="en-US" sz="2400" dirty="0" smtClean="0"/>
              <a:t>Admin and wholesaler authenticate the web application account by login.</a:t>
            </a:r>
          </a:p>
          <a:p>
            <a:r>
              <a:rPr lang="en-US" sz="2400" b="1" dirty="0" smtClean="0"/>
              <a:t>Description: </a:t>
            </a:r>
            <a:r>
              <a:rPr lang="en-US" sz="2400" dirty="0" smtClean="0"/>
              <a:t>This test case is a system testing for URS-02. Admin and wholesaler can authentication to the web application account by login.</a:t>
            </a:r>
          </a:p>
          <a:p>
            <a:r>
              <a:rPr lang="en-US" sz="2400" b="1" dirty="0" smtClean="0"/>
              <a:t>Prerequisite: </a:t>
            </a:r>
            <a:r>
              <a:rPr lang="en-US" sz="2400" dirty="0" smtClean="0"/>
              <a:t>User must have accounted.</a:t>
            </a:r>
          </a:p>
          <a:p>
            <a:r>
              <a:rPr lang="en-US" sz="2400" b="1" dirty="0" smtClean="0"/>
              <a:t>Test Script:</a:t>
            </a:r>
            <a:r>
              <a:rPr lang="en-US" sz="2400" dirty="0" smtClean="0"/>
              <a:t> 	1. Top right of page, user clicks “menu” list.</a:t>
            </a:r>
          </a:p>
          <a:p>
            <a:r>
              <a:rPr lang="en-US" sz="2400" dirty="0" smtClean="0"/>
              <a:t>		2. User selects “Login” link.</a:t>
            </a:r>
          </a:p>
          <a:p>
            <a:r>
              <a:rPr lang="en-US" sz="2400" dirty="0" smtClean="0"/>
              <a:t>		3. User fills username as “tung@dd.com” and password “123456”.</a:t>
            </a:r>
          </a:p>
          <a:p>
            <a:r>
              <a:rPr lang="en-US" sz="2400" dirty="0" smtClean="0"/>
              <a:t>		4. User clicks “Login” button to sign in to the system. </a:t>
            </a:r>
          </a:p>
        </p:txBody>
      </p:sp>
      <p:pic>
        <p:nvPicPr>
          <p:cNvPr id="13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1445" y="4852907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876348" y="6291169"/>
            <a:ext cx="1756677" cy="385399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400" b="1" dirty="0" smtClean="0"/>
              <a:t>Test Cases</a:t>
            </a:r>
            <a:endParaRPr lang="en-US" sz="2400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304800" y="145138"/>
          <a:ext cx="11364686" cy="6023430"/>
        </p:xfrm>
        <a:graphic>
          <a:graphicData uri="http://schemas.openxmlformats.org/drawingml/2006/table">
            <a:tbl>
              <a:tblPr/>
              <a:tblGrid>
                <a:gridCol w="478971"/>
                <a:gridCol w="3358721"/>
                <a:gridCol w="2794366"/>
                <a:gridCol w="4732628"/>
              </a:tblGrid>
              <a:tr h="4071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973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Test with inputs correct both username and password to the login form.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Username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</a:t>
                      </a:r>
                      <a:r>
                        <a:rPr lang="en-US" sz="1800" u="sng">
                          <a:solidFill>
                            <a:srgbClr val="0000FF"/>
                          </a:solidFill>
                          <a:latin typeface="Times New Roman"/>
                          <a:ea typeface="Calibri"/>
                          <a:cs typeface="Cordia New"/>
                          <a:hlinkClick r:id="rId2"/>
                        </a:rPr>
                        <a:t>tung@dd.com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Password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123456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The system will redirect to Index page.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Test with inputs username is invalid with password in the database.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Username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</a:t>
                      </a:r>
                      <a:r>
                        <a:rPr lang="en-US" sz="1800" u="sng">
                          <a:solidFill>
                            <a:srgbClr val="0000FF"/>
                          </a:solidFill>
                          <a:latin typeface="Times New Roman"/>
                          <a:ea typeface="Calibri"/>
                          <a:cs typeface="Cordia New"/>
                          <a:hlinkClick r:id="rId3"/>
                        </a:rPr>
                        <a:t>tung@gmail.com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Password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= 147852369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The user name or password are incorrect.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Test with inputs username is not Email in login form. 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Username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= “No”</a:t>
                      </a: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Password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123456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Please input with Email.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Test with do not inputs username information to login form.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Username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= “ ”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Password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123456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Username is required.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3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Test with do not inputs password information to login form.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Username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= </a:t>
                      </a:r>
                      <a:r>
                        <a:rPr lang="en-US" sz="1800" u="sng">
                          <a:solidFill>
                            <a:srgbClr val="0000FF"/>
                          </a:solidFill>
                          <a:latin typeface="Times New Roman"/>
                          <a:ea typeface="Calibri"/>
                          <a:cs typeface="Cordia New"/>
                          <a:hlinkClick r:id="rId2"/>
                        </a:rPr>
                        <a:t>tung@dd.com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Password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= “ ”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Password is required.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9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Test with login can reach and keep sign in date.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-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Login to the system success and keep sign in date in the database.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295410" y="5692583"/>
            <a:ext cx="3463639" cy="42947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62853" y="493345"/>
          <a:ext cx="11437258" cy="5047488"/>
        </p:xfrm>
        <a:graphic>
          <a:graphicData uri="http://schemas.openxmlformats.org/drawingml/2006/table">
            <a:tbl>
              <a:tblPr/>
              <a:tblGrid>
                <a:gridCol w="493485"/>
                <a:gridCol w="4775200"/>
                <a:gridCol w="4731657"/>
                <a:gridCol w="143691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Actual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The system will redirect to Index page.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The system will redirect to Index page.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The user name or password are incorrect.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The user name or password are incorrect.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Please input with Email.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Please input with Email.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Username is required.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Username is required.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Password is required.</a:t>
                      </a:r>
                      <a:r>
                        <a:rPr lang="en-US" sz="180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Display error message 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“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Calibri"/>
                          <a:cs typeface="Cordia New"/>
                        </a:rPr>
                        <a:t>Password is required.</a:t>
                      </a:r>
                      <a:r>
                        <a:rPr lang="en-US" sz="1800" dirty="0">
                          <a:solidFill>
                            <a:srgbClr val="C0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”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 After that the system give user input information again.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Login to the system success and keep sign in date in the database.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Login to the system success and keep sign in date in the database.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424" y="207606"/>
            <a:ext cx="4604397" cy="9459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> </a:t>
            </a:r>
            <a:endParaRPr lang="th-TH" dirty="0"/>
          </a:p>
        </p:txBody>
      </p:sp>
      <p:sp>
        <p:nvSpPr>
          <p:cNvPr id="36" name="TextBox 35"/>
          <p:cNvSpPr txBox="1"/>
          <p:nvPr/>
        </p:nvSpPr>
        <p:spPr>
          <a:xfrm>
            <a:off x="4137233" y="1504331"/>
            <a:ext cx="413840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is web application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653" y="2238196"/>
            <a:ext cx="601287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ordering bakery product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9700" name="Picture 4" descr="https://fbcdn-sphotos-a-a.akamaihd.net/hphotos-ak-ash2/t1.0-9/526725_212780322165330_645585394_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174958">
            <a:off x="1214472" y="1423791"/>
            <a:ext cx="1194900" cy="1194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3453080" y="3789691"/>
            <a:ext cx="5642811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Develop by ASP.NET MVC Framework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4061" y="3014049"/>
            <a:ext cx="803563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estimating  ingredient in manufacturer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 cstate="print"/>
          <a:srcRect b="6670"/>
          <a:stretch>
            <a:fillRect/>
          </a:stretch>
        </p:blipFill>
        <p:spPr>
          <a:xfrm rot="479086">
            <a:off x="9113836" y="633208"/>
            <a:ext cx="2359645" cy="133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8" name="Picture 2" descr="http://4.bp.blogspot.com/-UQSKW-teH3A/UEzp5iAIgaI/AAAAAAAAACk/HJ2PntOvjJE/s1600/how-to-learn-c-shar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30645" y="4630201"/>
            <a:ext cx="1856509" cy="1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794" name="Picture 2" descr="Rugelac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37466" y="4671118"/>
            <a:ext cx="2564762" cy="184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2" animBg="1"/>
      <p:bldP spid="18" grpId="0" animBg="1"/>
      <p:bldP spid="22" grpId="1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297040" y="326910"/>
            <a:ext cx="5029704" cy="429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Traceability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Record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291774" y="1074060"/>
          <a:ext cx="9550400" cy="5034280"/>
        </p:xfrm>
        <a:graphic>
          <a:graphicData uri="http://schemas.openxmlformats.org/drawingml/2006/table">
            <a:tbl>
              <a:tblPr/>
              <a:tblGrid>
                <a:gridCol w="6850743"/>
                <a:gridCol w="464457"/>
                <a:gridCol w="464457"/>
                <a:gridCol w="420914"/>
                <a:gridCol w="435429"/>
                <a:gridCol w="464457"/>
                <a:gridCol w="449943"/>
              </a:tblGrid>
              <a:tr h="89738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User Requirement Specification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b="1" dirty="0" smtClean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Activity 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Diagram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- 01</a:t>
                      </a:r>
                      <a:endParaRPr lang="en-US" sz="200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- 02</a:t>
                      </a:r>
                      <a:endParaRPr lang="en-US" sz="200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- 03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- 04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- 05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- 06</a:t>
                      </a:r>
                      <a:endParaRPr lang="en-US" sz="200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- 01: Admin register to active member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- 02: Admin and Wholesaler login to the system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- 03:  Admin and wholesaler logout from the system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- 04: Admin update member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- 05: Admin delete member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- 06: Wholesaler update own information</a:t>
                      </a:r>
                      <a:endParaRPr lang="en-US" sz="200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- 07: Admin view member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- 08: Admin add bakery product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- 09: Admin update bakery product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- 10: Admin delete bakery product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AD - 11: Admin and Wholesaler view bakery product information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200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2000" dirty="0">
                        <a:solidFill>
                          <a:schemeClr val="tx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157" name="Line 13"/>
          <p:cNvSpPr>
            <a:spLocks noChangeShapeType="1"/>
          </p:cNvSpPr>
          <p:nvPr/>
        </p:nvSpPr>
        <p:spPr bwMode="auto">
          <a:xfrm>
            <a:off x="1283153" y="1060903"/>
            <a:ext cx="6873876" cy="1188811"/>
          </a:xfrm>
          <a:prstGeom prst="line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9" name="Rectangle 18"/>
          <p:cNvSpPr/>
          <p:nvPr/>
        </p:nvSpPr>
        <p:spPr>
          <a:xfrm>
            <a:off x="2781338" y="6283722"/>
            <a:ext cx="643445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Activity Diagram and User Requirement Specification</a:t>
            </a:r>
            <a:endParaRPr lang="th-TH" sz="2000" b="1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225731" y="807667"/>
            <a:ext cx="2286726" cy="6147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4000" b="1" dirty="0" smtClean="0"/>
              <a:t>Demo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7902" y="4838394"/>
            <a:ext cx="2047355" cy="1807698"/>
          </a:xfrm>
          <a:prstGeom prst="rect">
            <a:avLst/>
          </a:prstGeom>
          <a:noFill/>
        </p:spPr>
      </p:pic>
      <p:pic>
        <p:nvPicPr>
          <p:cNvPr id="5122" name="Picture 2" descr="http://www.billtrust.com/sites/default/files/content-images/Demo-banner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-1928813"/>
            <a:ext cx="7077075" cy="1362075"/>
          </a:xfrm>
          <a:prstGeom prst="rect">
            <a:avLst/>
          </a:prstGeom>
          <a:noFill/>
        </p:spPr>
      </p:pic>
      <p:pic>
        <p:nvPicPr>
          <p:cNvPr id="5126" name="Picture 6" descr="http://www.billtrust.com/sites/default/files/content-images/demo-icon.png"/>
          <p:cNvPicPr>
            <a:picLocks noChangeAspect="1" noChangeArrowheads="1"/>
          </p:cNvPicPr>
          <p:nvPr/>
        </p:nvPicPr>
        <p:blipFill>
          <a:blip r:embed="rId4"/>
          <a:srcRect t="15876" b="15806"/>
          <a:stretch>
            <a:fillRect/>
          </a:stretch>
        </p:blipFill>
        <p:spPr bwMode="auto">
          <a:xfrm>
            <a:off x="3427185" y="1638670"/>
            <a:ext cx="6311900" cy="431218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001485" y="470243"/>
            <a:ext cx="5458695" cy="6788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828" y="4692147"/>
            <a:ext cx="2278743" cy="2012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814733" y="1512830"/>
            <a:ext cx="91299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 Some Unit test is error and fail.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 Wrong word spelling and grammar in documents.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 Bad communication within team members.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 Requirements might be change  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 Deliverables delay.                                                                                        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662" y="667658"/>
            <a:ext cx="10896600" cy="5277542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Thank you</a:t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8800" b="0" dirty="0" smtClean="0"/>
              <a:t>for your</a:t>
            </a:r>
            <a:br>
              <a:rPr lang="en-US" sz="8800" b="0" dirty="0" smtClean="0"/>
            </a:br>
            <a:r>
              <a:rPr lang="en-US" sz="8800" b="0" dirty="0" smtClean="0"/>
              <a:t>attention</a:t>
            </a:r>
            <a:endParaRPr lang="th-TH" sz="8800" b="0" dirty="0"/>
          </a:p>
        </p:txBody>
      </p:sp>
      <p:pic>
        <p:nvPicPr>
          <p:cNvPr id="6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8801" y="4027713"/>
            <a:ext cx="2525486" cy="2525487"/>
          </a:xfrm>
          <a:prstGeom prst="rect">
            <a:avLst/>
          </a:prstGeom>
          <a:noFill/>
        </p:spPr>
      </p:pic>
      <p:pic>
        <p:nvPicPr>
          <p:cNvPr id="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96419" y="3860800"/>
            <a:ext cx="2332265" cy="233226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021" y="3580210"/>
            <a:ext cx="7005711" cy="2742027"/>
          </a:xfrm>
        </p:spPr>
        <p:txBody>
          <a:bodyPr>
            <a:noAutofit/>
          </a:bodyPr>
          <a:lstStyle/>
          <a:p>
            <a:r>
              <a:rPr lang="en-US" sz="20000" dirty="0" smtClean="0"/>
              <a:t>Q &amp; A</a:t>
            </a:r>
            <a:endParaRPr lang="th-TH" sz="20000" dirty="0"/>
          </a:p>
        </p:txBody>
      </p:sp>
      <p:pic>
        <p:nvPicPr>
          <p:cNvPr id="4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3701142" y="246744"/>
            <a:ext cx="4223655" cy="315855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03134" y="215405"/>
            <a:ext cx="9601200" cy="5683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System architecture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139" y="899886"/>
            <a:ext cx="11135804" cy="568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9293" y="5902030"/>
            <a:ext cx="6289325" cy="762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Project status report</a:t>
            </a:r>
            <a:endParaRPr lang="th-TH" sz="4000" dirty="0"/>
          </a:p>
        </p:txBody>
      </p:sp>
      <p:pic>
        <p:nvPicPr>
          <p:cNvPr id="2457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4530" y="5094513"/>
            <a:ext cx="1628239" cy="1628239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3631"/>
              </p:ext>
            </p:extLst>
          </p:nvPr>
        </p:nvGraphicFramePr>
        <p:xfrm>
          <a:off x="1634837" y="152405"/>
          <a:ext cx="8742219" cy="5599324"/>
        </p:xfrm>
        <a:graphic>
          <a:graphicData uri="http://schemas.openxmlformats.org/drawingml/2006/table">
            <a:tbl>
              <a:tblPr/>
              <a:tblGrid>
                <a:gridCol w="2346419"/>
                <a:gridCol w="424489"/>
                <a:gridCol w="1623780"/>
                <a:gridCol w="2634683"/>
                <a:gridCol w="1712848"/>
              </a:tblGrid>
              <a:tr h="296111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Project name: Web-based Ordering &amp; Ingredient Estimating for Bakery Manufacturer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400"/>
                    </a:p>
                  </a:txBody>
                  <a:tcPr marL="68878" marR="68878" marT="34439" marB="3443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6370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Prepared by: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latin typeface="Times New Roman"/>
                          <a:ea typeface="Times New Roman"/>
                          <a:cs typeface="Cordia New"/>
                        </a:rPr>
                        <a:t>Nontra</a:t>
                      </a: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 </a:t>
                      </a:r>
                      <a:r>
                        <a:rPr lang="en-US" sz="1300" dirty="0" err="1">
                          <a:latin typeface="Times New Roman"/>
                          <a:ea typeface="Times New Roman"/>
                          <a:cs typeface="Cordia New"/>
                        </a:rPr>
                        <a:t>Mahachanont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latin typeface="Times New Roman"/>
                          <a:ea typeface="Times New Roman"/>
                          <a:cs typeface="Cordia New"/>
                        </a:rPr>
                        <a:t>Parinya</a:t>
                      </a: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 </a:t>
                      </a:r>
                      <a:r>
                        <a:rPr lang="en-US" sz="1300" dirty="0" err="1">
                          <a:latin typeface="Times New Roman"/>
                          <a:ea typeface="Times New Roman"/>
                          <a:cs typeface="Cordia New"/>
                        </a:rPr>
                        <a:t>Panyanak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Calibri"/>
                          <a:cs typeface="Cordia New"/>
                        </a:rPr>
                        <a:t>Date: </a:t>
                      </a:r>
                      <a:r>
                        <a:rPr lang="en-US" sz="1300" b="0" dirty="0" smtClean="0">
                          <a:latin typeface="Times New Roman"/>
                          <a:ea typeface="Calibri"/>
                          <a:cs typeface="Cordia New"/>
                        </a:rPr>
                        <a:t>24</a:t>
                      </a:r>
                      <a:r>
                        <a:rPr lang="en-US" sz="1300" dirty="0" smtClean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July 2014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Calibri"/>
                          <a:cs typeface="Cordia New"/>
                        </a:rPr>
                        <a:t>Report Process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: Project Progress Report I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 sz="1400"/>
                    </a:p>
                  </a:txBody>
                  <a:tcPr marL="68878" marR="68878" marT="34439" marB="3443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55717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Project Overall Status</a:t>
                      </a: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: 40 %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400"/>
                    </a:p>
                  </a:txBody>
                  <a:tcPr marL="68878" marR="68878" marT="34439" marB="3443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1554295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latin typeface="Times New Roman"/>
                          <a:ea typeface="Times New Roman"/>
                          <a:cs typeface="Cordia New"/>
                        </a:rPr>
                        <a:t>Feature</a:t>
                      </a: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: Member Management and Product Management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Admin can register to activate member.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Admin and wholesaler authenticate the web application account.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Admin can manage all member information.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Wholesaler can update own information.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Admin can manage all bakery product information.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Times New Roman"/>
                          <a:cs typeface="Cordia New"/>
                        </a:rPr>
                        <a:t>- Wholesaler can view all bakery product information.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400"/>
                    </a:p>
                  </a:txBody>
                  <a:tcPr marL="68878" marR="68878" marT="34439" marB="3443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9835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 smtClean="0">
                          <a:latin typeface="Times New Roman"/>
                          <a:ea typeface="Times New Roman"/>
                          <a:cs typeface="Cordia New"/>
                        </a:rPr>
                        <a:t>Milestone </a:t>
                      </a: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Deliverables performance reporting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 sz="1400"/>
                    </a:p>
                  </a:txBody>
                  <a:tcPr marL="68878" marR="68878" marT="34439" marB="34439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Milestone Deliverables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Due Date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% Complete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Deliverable Status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69006">
                <a:tc gridSpan="5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 dirty="0">
                          <a:latin typeface="Times New Roman"/>
                          <a:ea typeface="Times New Roman"/>
                          <a:cs typeface="Cordia New"/>
                        </a:rPr>
                        <a:t>Project Progress Report I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</a:tr>
              <a:tr h="257797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Software Project Management Plan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100 %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10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Software Requirement Specification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100 %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Software Design Document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Cordia New"/>
                        </a:rPr>
                        <a:t>100 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Software Implementation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Cordia New"/>
                        </a:rPr>
                        <a:t>100 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Test Plan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smtClean="0">
                          <a:latin typeface="Times New Roman"/>
                          <a:ea typeface="Calibri"/>
                          <a:cs typeface="Cordia New"/>
                        </a:rPr>
                        <a:t>100 </a:t>
                      </a: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Test Record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100 %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9006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b="1">
                          <a:latin typeface="Times New Roman"/>
                          <a:ea typeface="Times New Roman"/>
                          <a:cs typeface="Cordia New"/>
                        </a:rPr>
                        <a:t>Traceability Record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31 July 2014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latin typeface="Times New Roman"/>
                          <a:ea typeface="Calibri"/>
                          <a:cs typeface="Cordia New"/>
                        </a:rPr>
                        <a:t>100 %</a:t>
                      </a:r>
                      <a:endParaRPr lang="en-US" sz="13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latin typeface="Times New Roman"/>
                          <a:ea typeface="Calibri"/>
                          <a:cs typeface="Cordia New"/>
                        </a:rPr>
                        <a:t>On schedule</a:t>
                      </a:r>
                      <a:endParaRPr lang="en-US" sz="13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51658" marR="5165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1944906" y="6122009"/>
            <a:ext cx="851988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 list in progress report I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182061" y="194278"/>
          <a:ext cx="7743985" cy="5508690"/>
        </p:xfrm>
        <a:graphic>
          <a:graphicData uri="http://schemas.openxmlformats.org/drawingml/2006/table">
            <a:tbl>
              <a:tblPr/>
              <a:tblGrid>
                <a:gridCol w="1245537"/>
                <a:gridCol w="3076688"/>
                <a:gridCol w="1710879"/>
                <a:gridCol w="1710881"/>
              </a:tblGrid>
              <a:tr h="3159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Review Item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Responsibility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Reviewer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740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Implementation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Unit Test Report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System Test Report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407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106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Status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Report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339" y="4731656"/>
            <a:ext cx="2301147" cy="230114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49934" y="6059714"/>
            <a:ext cx="998582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project management plan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91508" y="882813"/>
            <a:ext cx="7017696" cy="4656405"/>
          </a:xfrm>
          <a:prstGeom prst="rect">
            <a:avLst/>
          </a:prstGeom>
        </p:spPr>
        <p:txBody>
          <a:bodyPr/>
          <a:lstStyle/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 in Project Progress Report I</a:t>
            </a:r>
          </a:p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Estimate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Duration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Development Model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Configuration Item Table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Repository Tool</a:t>
            </a:r>
          </a:p>
          <a:p>
            <a:pPr marL="27432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Change Management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9846" y="4504565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06" y="732190"/>
            <a:ext cx="6423523" cy="692834"/>
          </a:xfrm>
        </p:spPr>
        <p:txBody>
          <a:bodyPr>
            <a:noAutofit/>
          </a:bodyPr>
          <a:lstStyle/>
          <a:p>
            <a:r>
              <a:rPr lang="en-US" sz="4000" dirty="0" smtClean="0"/>
              <a:t>Estimate duration</a:t>
            </a:r>
            <a:endParaRPr lang="en-US" sz="4000" dirty="0"/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4645" y="4867422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3828" y="1814282"/>
          <a:ext cx="11495313" cy="3017813"/>
        </p:xfrm>
        <a:graphic>
          <a:graphicData uri="http://schemas.openxmlformats.org/drawingml/2006/table">
            <a:tbl>
              <a:tblPr/>
              <a:tblGrid>
                <a:gridCol w="2658182"/>
                <a:gridCol w="3820034"/>
                <a:gridCol w="5017097"/>
              </a:tblGrid>
              <a:tr h="490506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Progress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Duration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Tasks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44811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07 February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02 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Proposal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Document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35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Report I</a:t>
                      </a:r>
                      <a:endParaRPr lang="en-US" sz="24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15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April 2014</a:t>
                      </a:r>
                      <a:endParaRPr lang="en-US" sz="24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13 August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Feature#1: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Member Management</a:t>
                      </a:r>
                      <a:endParaRPr lang="en-US" sz="24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Feature#2: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Product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20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23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September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Feature#3: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Order Management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Feature#4: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25" y="350320"/>
            <a:ext cx="6934529" cy="67194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Development model</a:t>
            </a:r>
            <a:endParaRPr lang="th-TH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8974" y="1074058"/>
            <a:ext cx="3817257" cy="349794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Iterative Software Development Process</a:t>
            </a:r>
          </a:p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indent="442913" algn="thaiDist"/>
            <a:r>
              <a:rPr lang="en-US" sz="2400" dirty="0" smtClean="0"/>
              <a:t>We needed to develop the iterative way for review and improve the software and its documents for each development progress until it has finished.</a:t>
            </a:r>
            <a:endParaRPr lang="en-US" sz="2400" dirty="0"/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117" y="4551537"/>
            <a:ext cx="2047355" cy="1807698"/>
          </a:xfrm>
          <a:prstGeom prst="rect">
            <a:avLst/>
          </a:prstGeom>
          <a:noFill/>
        </p:spPr>
      </p:pic>
      <p:pic>
        <p:nvPicPr>
          <p:cNvPr id="10242" name="Picture 2" descr="http://www.testingexcellence.com/wp-content/uploads/2008/11/iterative_project_development_image.gif"/>
          <p:cNvPicPr>
            <a:picLocks noChangeAspect="1" noChangeArrowheads="1"/>
          </p:cNvPicPr>
          <p:nvPr/>
        </p:nvPicPr>
        <p:blipFill>
          <a:blip r:embed="rId3"/>
          <a:srcRect l="-973" t="-1066" r="-903" b="1103"/>
          <a:stretch>
            <a:fillRect/>
          </a:stretch>
        </p:blipFill>
        <p:spPr bwMode="auto">
          <a:xfrm>
            <a:off x="130629" y="1088571"/>
            <a:ext cx="7402286" cy="544285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Progress I_V.1.0</Template>
  <TotalTime>0</TotalTime>
  <Words>2061</Words>
  <Application>Microsoft Office PowerPoint</Application>
  <PresentationFormat>แบบจอกว้าง</PresentationFormat>
  <Paragraphs>542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4" baseType="lpstr">
      <vt:lpstr>Angsana New</vt:lpstr>
      <vt:lpstr>Arial</vt:lpstr>
      <vt:lpstr>Baskerville Old Face</vt:lpstr>
      <vt:lpstr>Calibri</vt:lpstr>
      <vt:lpstr>Cambria</vt:lpstr>
      <vt:lpstr>Cordia New</vt:lpstr>
      <vt:lpstr>DilleniaUPC</vt:lpstr>
      <vt:lpstr>Times New Roman</vt:lpstr>
      <vt:lpstr>Wingdings</vt:lpstr>
      <vt:lpstr>Red Line Business 16x9</vt:lpstr>
      <vt:lpstr>Web-Based Ordering &amp; Ingredient estimating for bakery Manufacturer</vt:lpstr>
      <vt:lpstr>agenda</vt:lpstr>
      <vt:lpstr>Introduction </vt:lpstr>
      <vt:lpstr>งานนำเสนอ PowerPoint</vt:lpstr>
      <vt:lpstr>Project status report</vt:lpstr>
      <vt:lpstr>งานนำเสนอ PowerPoint</vt:lpstr>
      <vt:lpstr>งานนำเสนอ PowerPoint</vt:lpstr>
      <vt:lpstr>Estimate duration</vt:lpstr>
      <vt:lpstr>Development model</vt:lpstr>
      <vt:lpstr>งานนำเสนอ PowerPoint</vt:lpstr>
      <vt:lpstr>งานนำเสนอ PowerPoint</vt:lpstr>
      <vt:lpstr>repository tool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for activity diagram</vt:lpstr>
      <vt:lpstr>งานนำเสนอ PowerPoint</vt:lpstr>
      <vt:lpstr>Example for class diagram</vt:lpstr>
      <vt:lpstr>งานนำเสนอ PowerPoint</vt:lpstr>
      <vt:lpstr>Example for database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for system testing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   Thank you  for your attention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2014-08-13T02:30:41Z</dcterms:created>
  <dcterms:modified xsi:type="dcterms:W3CDTF">2014-08-13T06:34:35Z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